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4" r:id="rId4"/>
    <p:sldId id="285" r:id="rId5"/>
    <p:sldId id="286" r:id="rId6"/>
    <p:sldId id="295" r:id="rId7"/>
    <p:sldId id="287" r:id="rId8"/>
    <p:sldId id="296" r:id="rId9"/>
    <p:sldId id="288" r:id="rId10"/>
    <p:sldId id="289" r:id="rId11"/>
    <p:sldId id="293" r:id="rId12"/>
    <p:sldId id="291" r:id="rId13"/>
    <p:sldId id="290" r:id="rId14"/>
    <p:sldId id="294" r:id="rId15"/>
    <p:sldId id="292" r:id="rId16"/>
    <p:sldId id="282" r:id="rId17"/>
    <p:sldId id="262" r:id="rId18"/>
    <p:sldId id="266" r:id="rId19"/>
    <p:sldId id="2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65" autoAdjust="0"/>
    <p:restoredTop sz="96570"/>
  </p:normalViewPr>
  <p:slideViewPr>
    <p:cSldViewPr snapToGrid="0">
      <p:cViewPr varScale="1">
        <p:scale>
          <a:sx n="112" d="100"/>
          <a:sy n="112" d="100"/>
        </p:scale>
        <p:origin x="116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9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6990D-59A9-2746-AB16-E1EC80B605AB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AFC1-036C-B649-9A29-06CE4DBE5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24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3AFC1-036C-B649-9A29-06CE4DBE54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27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3AFC1-036C-B649-9A29-06CE4DBE54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62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3AFC1-036C-B649-9A29-06CE4DBE54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7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3AFC1-036C-B649-9A29-06CE4DBE54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92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3AFC1-036C-B649-9A29-06CE4DBE54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14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3AFC1-036C-B649-9A29-06CE4DBE54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34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3AFC1-036C-B649-9A29-06CE4DBE54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9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3AFC1-036C-B649-9A29-06CE4DBE54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6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3AFC1-036C-B649-9A29-06CE4DBE54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65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3AFC1-036C-B649-9A29-06CE4DBE54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89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3AFC1-036C-B649-9A29-06CE4DBE54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65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3AFC1-036C-B649-9A29-06CE4DBE54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30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3AFC1-036C-B649-9A29-06CE4DBE54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56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3AFC1-036C-B649-9A29-06CE4DBE54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63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3AFC1-036C-B649-9A29-06CE4DBE54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2653-271F-4099-AEE7-FFCE1744CA19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9B05-5377-4D47-AE3F-51722E65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86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2653-271F-4099-AEE7-FFCE1744CA19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9B05-5377-4D47-AE3F-51722E65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94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2653-271F-4099-AEE7-FFCE1744CA19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9B05-5377-4D47-AE3F-51722E65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0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2653-271F-4099-AEE7-FFCE1744CA19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9B05-5377-4D47-AE3F-51722E65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56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2653-271F-4099-AEE7-FFCE1744CA19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9B05-5377-4D47-AE3F-51722E65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84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2653-271F-4099-AEE7-FFCE1744CA19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9B05-5377-4D47-AE3F-51722E65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8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2653-271F-4099-AEE7-FFCE1744CA19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9B05-5377-4D47-AE3F-51722E65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5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2653-271F-4099-AEE7-FFCE1744CA19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9B05-5377-4D47-AE3F-51722E65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3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2653-271F-4099-AEE7-FFCE1744CA19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9B05-5377-4D47-AE3F-51722E65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6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2653-271F-4099-AEE7-FFCE1744CA19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9B05-5377-4D47-AE3F-51722E65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6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2653-271F-4099-AEE7-FFCE1744CA19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9B05-5377-4D47-AE3F-51722E65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09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52653-271F-4099-AEE7-FFCE1744CA19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59B05-5377-4D47-AE3F-51722E65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7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9409" y="838969"/>
            <a:ext cx="9144000" cy="2387600"/>
          </a:xfrm>
        </p:spPr>
        <p:txBody>
          <a:bodyPr/>
          <a:lstStyle/>
          <a:p>
            <a:r>
              <a:rPr lang="en-US" dirty="0" smtClean="0"/>
              <a:t>Sumo Team A</a:t>
            </a:r>
            <a:br>
              <a:rPr lang="en-US" dirty="0" smtClean="0"/>
            </a:br>
            <a:r>
              <a:rPr lang="en-US" dirty="0" smtClean="0"/>
              <a:t>Team 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409" y="3453078"/>
            <a:ext cx="9144000" cy="1655762"/>
          </a:xfrm>
        </p:spPr>
        <p:txBody>
          <a:bodyPr/>
          <a:lstStyle/>
          <a:p>
            <a:r>
              <a:rPr lang="en-US" sz="3200" dirty="0" smtClean="0"/>
              <a:t>Robotics Competition </a:t>
            </a:r>
          </a:p>
          <a:p>
            <a:r>
              <a:rPr lang="en-US" dirty="0" smtClean="0"/>
              <a:t>Hunter Lane, Graham Rose, Sean Sussman, Jordan Ziegler</a:t>
            </a:r>
          </a:p>
          <a:p>
            <a:r>
              <a:rPr lang="en-US" dirty="0" smtClean="0"/>
              <a:t>April 28th,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0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"/>
            <a:ext cx="10515600" cy="1325563"/>
          </a:xfrm>
        </p:spPr>
        <p:txBody>
          <a:bodyPr/>
          <a:lstStyle/>
          <a:p>
            <a:r>
              <a:rPr lang="en-US" b="1" dirty="0" smtClean="0"/>
              <a:t>Manufacturing </a:t>
            </a:r>
            <a:r>
              <a:rPr lang="mr-IN" b="1" dirty="0" smtClean="0"/>
              <a:t>–</a:t>
            </a:r>
            <a:r>
              <a:rPr lang="en-US" b="1" dirty="0" smtClean="0"/>
              <a:t> Sumo Frame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31" y="1097281"/>
            <a:ext cx="7912589" cy="482997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Frame constructed with 1/8</a:t>
            </a:r>
            <a:r>
              <a:rPr lang="en-US" baseline="30000" dirty="0" smtClean="0"/>
              <a:t>th</a:t>
            </a:r>
            <a:r>
              <a:rPr lang="en-US" dirty="0" smtClean="0"/>
              <a:t>-inch mild steel, 28-gauge galvanized steel plates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Frame pieces attached with tack welds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 steel plates are attached with JB weld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Electronics held in 3D-printed housing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Gears used as a 2-stage reduction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</a:t>
            </a:r>
            <a:r>
              <a:rPr lang="en-US" dirty="0" smtClean="0"/>
              <a:t>ounted on 1/4</a:t>
            </a:r>
            <a:r>
              <a:rPr lang="en-US" baseline="30000" dirty="0" smtClean="0"/>
              <a:t>th</a:t>
            </a:r>
            <a:r>
              <a:rPr lang="en-US" dirty="0" smtClean="0"/>
              <a:t>-inch stainless steel rods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5" name="AutoShape 2" descr="isplaying IMG_076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867951" y="535864"/>
            <a:ext cx="4173858" cy="2686216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8389683" y="2723357"/>
            <a:ext cx="3130393" cy="4173857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 rot="10800000">
            <a:off x="1244834" y="4758293"/>
            <a:ext cx="4852035" cy="1730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59488" y="6584977"/>
            <a:ext cx="2098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4/28/17, Hunter Lane, Slide 10</a:t>
            </a:r>
          </a:p>
        </p:txBody>
      </p:sp>
    </p:spTree>
    <p:extLst>
      <p:ext uri="{BB962C8B-B14F-4D97-AF65-F5344CB8AC3E}">
        <p14:creationId xmlns:p14="http://schemas.microsoft.com/office/powerpoint/2010/main" val="60262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"/>
            <a:ext cx="10515600" cy="1325563"/>
          </a:xfrm>
        </p:spPr>
        <p:txBody>
          <a:bodyPr/>
          <a:lstStyle/>
          <a:p>
            <a:r>
              <a:rPr lang="en-US" b="1" dirty="0" smtClean="0"/>
              <a:t>Manufacturing </a:t>
            </a:r>
            <a:r>
              <a:rPr lang="mr-IN" b="1" dirty="0" smtClean="0"/>
              <a:t>–</a:t>
            </a:r>
            <a:r>
              <a:rPr lang="en-US" b="1" dirty="0" smtClean="0"/>
              <a:t> Combat Shell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32" y="1097281"/>
            <a:ext cx="7841026" cy="482997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u="sng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Frame constructed with 1/4</a:t>
            </a:r>
            <a:r>
              <a:rPr lang="en-US" baseline="30000" dirty="0"/>
              <a:t>th</a:t>
            </a:r>
            <a:r>
              <a:rPr lang="en-US" dirty="0"/>
              <a:t>-inch </a:t>
            </a:r>
            <a:r>
              <a:rPr lang="en-US" dirty="0" smtClean="0"/>
              <a:t>aluminum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3D-printed internal components for electronics mounting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5" name="AutoShape 2" descr="isplaying IMG_076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97810" y="6581001"/>
            <a:ext cx="222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4/28/17, Sean Sussman, Slide 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277" y="528322"/>
            <a:ext cx="3205591" cy="2316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277" y="3442914"/>
            <a:ext cx="3202363" cy="3082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661" y="3442914"/>
            <a:ext cx="3132653" cy="308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4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"/>
            <a:ext cx="11974664" cy="1325563"/>
          </a:xfrm>
        </p:spPr>
        <p:txBody>
          <a:bodyPr/>
          <a:lstStyle/>
          <a:p>
            <a:r>
              <a:rPr lang="en-US" b="1" dirty="0" smtClean="0"/>
              <a:t>Manufacturing </a:t>
            </a:r>
            <a:r>
              <a:rPr lang="mr-IN" b="1" dirty="0" smtClean="0"/>
              <a:t>–</a:t>
            </a:r>
            <a:r>
              <a:rPr lang="en-US" b="1" dirty="0" smtClean="0"/>
              <a:t> Electronical Circuit</a:t>
            </a:r>
            <a:endParaRPr lang="en-US" b="1" dirty="0"/>
          </a:p>
        </p:txBody>
      </p:sp>
      <p:sp>
        <p:nvSpPr>
          <p:cNvPr id="5" name="AutoShape 2" descr="isplaying IMG_076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075" y="916758"/>
            <a:ext cx="7480396" cy="5345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47652" y="3745064"/>
            <a:ext cx="1256306" cy="12642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97810" y="6581001"/>
            <a:ext cx="2167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4/28/17, Graham Rose, Slide 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6570" y="3266523"/>
            <a:ext cx="905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Edge </a:t>
            </a:r>
          </a:p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32452" y="1606163"/>
            <a:ext cx="1136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Opponent</a:t>
            </a:r>
          </a:p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706235" y="2218028"/>
            <a:ext cx="86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41191" y="4192527"/>
            <a:ext cx="86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Battery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218414" y="1929328"/>
            <a:ext cx="1924216" cy="21752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1248708" y="3372165"/>
            <a:ext cx="1360749" cy="21752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9803957" y="4268431"/>
            <a:ext cx="737233" cy="21752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9676281" y="2328398"/>
            <a:ext cx="1072100" cy="21752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>
            <a:off x="7773519" y="5463194"/>
            <a:ext cx="2438812" cy="21752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212331" y="5386238"/>
            <a:ext cx="164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Microcontroller</a:t>
            </a:r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9985183">
            <a:off x="7630654" y="1310270"/>
            <a:ext cx="2458573" cy="16561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058180" y="916758"/>
            <a:ext cx="175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Speed Controller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91768" y="1367798"/>
            <a:ext cx="1280160" cy="280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403074" y="2973448"/>
            <a:ext cx="1230671" cy="29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603311" y="5986560"/>
            <a:ext cx="1280160" cy="280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"/>
            <a:ext cx="10515600" cy="1325563"/>
          </a:xfrm>
        </p:spPr>
        <p:txBody>
          <a:bodyPr/>
          <a:lstStyle/>
          <a:p>
            <a:r>
              <a:rPr lang="en-US" b="1" dirty="0" smtClean="0"/>
              <a:t>Manufacturing - Programming</a:t>
            </a:r>
            <a:endParaRPr lang="en-US" b="1" dirty="0"/>
          </a:p>
        </p:txBody>
      </p:sp>
      <p:sp>
        <p:nvSpPr>
          <p:cNvPr id="5" name="AutoShape 2" descr="isplaying IMG_076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34131" y="1097281"/>
            <a:ext cx="11315747" cy="4829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Autonomous functionality programmed in the Arduino Sketch Language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Arduino uses Pulse-Width-Modulation (PWM) signals ranging from 0-5Volts to control the motors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419" y="3205678"/>
            <a:ext cx="8779875" cy="18354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97810" y="6581001"/>
            <a:ext cx="2167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4/28/17, Graham Rose, Slide 13</a:t>
            </a:r>
          </a:p>
        </p:txBody>
      </p:sp>
    </p:spTree>
    <p:extLst>
      <p:ext uri="{BB962C8B-B14F-4D97-AF65-F5344CB8AC3E}">
        <p14:creationId xmlns:p14="http://schemas.microsoft.com/office/powerpoint/2010/main" val="105700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"/>
            <a:ext cx="10515600" cy="1325563"/>
          </a:xfrm>
        </p:spPr>
        <p:txBody>
          <a:bodyPr/>
          <a:lstStyle/>
          <a:p>
            <a:r>
              <a:rPr lang="en-US" b="1" dirty="0" smtClean="0"/>
              <a:t>Testing Proofs </a:t>
            </a:r>
            <a:endParaRPr lang="en-US" b="1" dirty="0"/>
          </a:p>
        </p:txBody>
      </p:sp>
      <p:sp>
        <p:nvSpPr>
          <p:cNvPr id="5" name="AutoShape 2" descr="isplaying IMG_076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34131" y="1097281"/>
            <a:ext cx="11880290" cy="4829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8 tests conducted to ensure final designs met all Engineering requirements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023" y="1640800"/>
            <a:ext cx="6016318" cy="4674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7810" y="6581001"/>
            <a:ext cx="2098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4/28/17</a:t>
            </a:r>
            <a:r>
              <a:rPr lang="en-US" sz="1200" smtClean="0"/>
              <a:t>, Hunter Lane, </a:t>
            </a:r>
            <a:r>
              <a:rPr lang="en-US" sz="1200" dirty="0" smtClean="0"/>
              <a:t>Slide 15</a:t>
            </a:r>
          </a:p>
        </p:txBody>
      </p:sp>
    </p:spTree>
    <p:extLst>
      <p:ext uri="{BB962C8B-B14F-4D97-AF65-F5344CB8AC3E}">
        <p14:creationId xmlns:p14="http://schemas.microsoft.com/office/powerpoint/2010/main" val="18781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135"/>
            <a:ext cx="10515600" cy="1325563"/>
          </a:xfrm>
        </p:spPr>
        <p:txBody>
          <a:bodyPr/>
          <a:lstStyle/>
          <a:p>
            <a:r>
              <a:rPr lang="en-US" dirty="0" smtClean="0"/>
              <a:t>A special thank you to</a:t>
            </a:r>
            <a:r>
              <a:rPr lang="mr-IN" dirty="0" smtClean="0"/>
              <a:t>…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7" name="AutoShape 2" descr="mage result for maxon motors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34131" y="1439693"/>
            <a:ext cx="11021549" cy="44875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Tom </a:t>
            </a:r>
            <a:r>
              <a:rPr lang="en-US" dirty="0" err="1" smtClean="0"/>
              <a:t>Cothrun</a:t>
            </a:r>
            <a:r>
              <a:rPr lang="en-US" dirty="0" smtClean="0"/>
              <a:t> for his assistance modifying hardware and assistance in shaft/gear mounting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Dr. John </a:t>
            </a:r>
            <a:r>
              <a:rPr lang="en-US" dirty="0" err="1" smtClean="0"/>
              <a:t>Sharber</a:t>
            </a:r>
            <a:r>
              <a:rPr lang="en-US" dirty="0" smtClean="0"/>
              <a:t> for his assistance in designing the electrical circuit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NAU Baja Team for their material donations</a:t>
            </a:r>
          </a:p>
        </p:txBody>
      </p:sp>
    </p:spTree>
    <p:extLst>
      <p:ext uri="{BB962C8B-B14F-4D97-AF65-F5344CB8AC3E}">
        <p14:creationId xmlns:p14="http://schemas.microsoft.com/office/powerpoint/2010/main" val="15576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135"/>
            <a:ext cx="10515600" cy="1325563"/>
          </a:xfrm>
        </p:spPr>
        <p:txBody>
          <a:bodyPr/>
          <a:lstStyle/>
          <a:p>
            <a:r>
              <a:rPr lang="en-US" dirty="0" smtClean="0"/>
              <a:t>Sponsors	</a:t>
            </a:r>
            <a:endParaRPr lang="en-US" dirty="0"/>
          </a:p>
        </p:txBody>
      </p:sp>
      <p:sp>
        <p:nvSpPr>
          <p:cNvPr id="7" name="AutoShape 2" descr="mage result for maxon motors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48" y="1391833"/>
            <a:ext cx="1613704" cy="201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513" y="1568548"/>
            <a:ext cx="3987800" cy="166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601264"/>
            <a:ext cx="4419600" cy="132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122" y="4583333"/>
            <a:ext cx="5066582" cy="133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7816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[</a:t>
            </a:r>
            <a:r>
              <a:rPr lang="en-US" dirty="0"/>
              <a:t>1</a:t>
            </a:r>
            <a:r>
              <a:rPr lang="en-US" dirty="0" smtClean="0"/>
              <a:t>] “Unified Sumo Robot Rules”, Robotgames.net. 2016, Web. 25 Sept 2016.</a:t>
            </a:r>
            <a:endParaRPr lang="en-US" dirty="0"/>
          </a:p>
          <a:p>
            <a:r>
              <a:rPr lang="en-US" dirty="0" smtClean="0"/>
              <a:t>[</a:t>
            </a:r>
            <a:r>
              <a:rPr lang="en-US" dirty="0"/>
              <a:t>2</a:t>
            </a:r>
            <a:r>
              <a:rPr lang="en-US" dirty="0" smtClean="0"/>
              <a:t>] </a:t>
            </a:r>
            <a:r>
              <a:rPr lang="en-US" dirty="0"/>
              <a:t>Massachusetts Institute of Technology, “Sumo Robots,” MITMECHE. Dec 2014.</a:t>
            </a:r>
          </a:p>
          <a:p>
            <a:r>
              <a:rPr lang="en-US" dirty="0" smtClean="0"/>
              <a:t>[3] motors </a:t>
            </a:r>
            <a:r>
              <a:rPr lang="en-US" dirty="0"/>
              <a:t>and drive systems | </a:t>
            </a:r>
            <a:r>
              <a:rPr lang="en-US" dirty="0" err="1"/>
              <a:t>maxon</a:t>
            </a:r>
            <a:r>
              <a:rPr lang="en-US" dirty="0"/>
              <a:t> motor", </a:t>
            </a:r>
            <a:r>
              <a:rPr lang="en-US" i="1" dirty="0" err="1"/>
              <a:t>Maxonmotorusa.com</a:t>
            </a:r>
            <a:r>
              <a:rPr lang="en-US" dirty="0"/>
              <a:t>, 2016. [Online]. Available: http://</a:t>
            </a:r>
            <a:r>
              <a:rPr lang="en-US" dirty="0" err="1"/>
              <a:t>www.maxonmotorusa.com</a:t>
            </a:r>
            <a:r>
              <a:rPr lang="en-US" dirty="0"/>
              <a:t>/</a:t>
            </a:r>
            <a:r>
              <a:rPr lang="en-US" dirty="0" err="1"/>
              <a:t>maxon</a:t>
            </a:r>
            <a:r>
              <a:rPr lang="en-US" dirty="0"/>
              <a:t>/view/content/index. [Accessed: 23- Nov- 2016]. </a:t>
            </a:r>
          </a:p>
          <a:p>
            <a:r>
              <a:rPr lang="en-US" dirty="0" smtClean="0"/>
              <a:t>[</a:t>
            </a:r>
            <a:r>
              <a:rPr lang="en-US" dirty="0"/>
              <a:t>4</a:t>
            </a:r>
            <a:r>
              <a:rPr lang="en-US" dirty="0" smtClean="0"/>
              <a:t>] </a:t>
            </a:r>
            <a:r>
              <a:rPr lang="en-US" dirty="0"/>
              <a:t>F. Dede, "How to Make a Sumo Robot", </a:t>
            </a:r>
            <a:r>
              <a:rPr lang="en-US" i="1" dirty="0" err="1"/>
              <a:t>Jsumo.com</a:t>
            </a:r>
            <a:r>
              <a:rPr lang="en-US" dirty="0"/>
              <a:t>, 2016. [Online]. Available: https://</a:t>
            </a:r>
            <a:r>
              <a:rPr lang="en-US" dirty="0" err="1"/>
              <a:t>jsumo.com</a:t>
            </a:r>
            <a:r>
              <a:rPr lang="en-US" dirty="0"/>
              <a:t>/how-to-make-sumo-robot/. [Accessed: 23- Nov- 2016].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34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664" y="2511576"/>
            <a:ext cx="6312673" cy="1325563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"/>
            <a:ext cx="10515600" cy="1325563"/>
          </a:xfrm>
        </p:spPr>
        <p:txBody>
          <a:bodyPr/>
          <a:lstStyle/>
          <a:p>
            <a:r>
              <a:rPr lang="en-US" b="1" dirty="0" smtClean="0"/>
              <a:t>Manufacturing - Programming</a:t>
            </a:r>
            <a:endParaRPr lang="en-US" b="1" dirty="0"/>
          </a:p>
        </p:txBody>
      </p:sp>
      <p:sp>
        <p:nvSpPr>
          <p:cNvPr id="5" name="AutoShape 2" descr="isplaying IMG_076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" y="1402246"/>
            <a:ext cx="11740931" cy="332876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34131" y="1097281"/>
            <a:ext cx="3157709" cy="4829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997810" y="6581001"/>
            <a:ext cx="2167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4/28/17, Graham Rose, Slide 14</a:t>
            </a:r>
          </a:p>
        </p:txBody>
      </p:sp>
    </p:spTree>
    <p:extLst>
      <p:ext uri="{BB962C8B-B14F-4D97-AF65-F5344CB8AC3E}">
        <p14:creationId xmlns:p14="http://schemas.microsoft.com/office/powerpoint/2010/main" val="57654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"/>
            <a:ext cx="10515600" cy="1325563"/>
          </a:xfrm>
        </p:spPr>
        <p:txBody>
          <a:bodyPr/>
          <a:lstStyle/>
          <a:p>
            <a:r>
              <a:rPr lang="en-US" b="1" dirty="0" smtClean="0"/>
              <a:t>Project Description 	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897" y="941876"/>
            <a:ext cx="11122306" cy="5435069"/>
          </a:xfrm>
        </p:spPr>
        <p:txBody>
          <a:bodyPr>
            <a:normAutofit/>
          </a:bodyPr>
          <a:lstStyle/>
          <a:p>
            <a:r>
              <a:rPr lang="en-US" dirty="0" smtClean="0"/>
              <a:t>Head-to-head match following traditional human sumo matches</a:t>
            </a:r>
          </a:p>
          <a:p>
            <a:pPr lvl="1"/>
            <a:r>
              <a:rPr lang="en-US" dirty="0" smtClean="0"/>
              <a:t>Pushing match only; no weapons, no flipping, no jamming, no projectiles, no liquids</a:t>
            </a:r>
          </a:p>
          <a:p>
            <a:r>
              <a:rPr lang="en-US" dirty="0" smtClean="0"/>
              <a:t>Three design tasks</a:t>
            </a:r>
          </a:p>
          <a:p>
            <a:pPr lvl="1"/>
            <a:r>
              <a:rPr lang="en-US" dirty="0" smtClean="0"/>
              <a:t>Remote controlled mega sumo</a:t>
            </a:r>
          </a:p>
          <a:p>
            <a:pPr lvl="1"/>
            <a:r>
              <a:rPr lang="en-US" dirty="0" smtClean="0"/>
              <a:t>Autonomous mega sumo</a:t>
            </a:r>
          </a:p>
          <a:p>
            <a:pPr lvl="1"/>
            <a:r>
              <a:rPr lang="en-US" dirty="0" smtClean="0"/>
              <a:t>Additional showcase design</a:t>
            </a:r>
          </a:p>
          <a:p>
            <a:pPr lvl="1"/>
            <a:endParaRPr lang="en-US" dirty="0"/>
          </a:p>
          <a:p>
            <a:r>
              <a:rPr lang="en-US" dirty="0" smtClean="0"/>
              <a:t>Showcase design chosen was</a:t>
            </a:r>
          </a:p>
          <a:p>
            <a:pPr marL="0" indent="0">
              <a:buNone/>
            </a:pPr>
            <a:r>
              <a:rPr lang="en-US" dirty="0" smtClean="0"/>
              <a:t>  a 10-pound combat shell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54904" y="6581001"/>
            <a:ext cx="2115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4/28/17, Jordan Ziegler, Slide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1920734"/>
            <a:ext cx="7221230" cy="406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1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"/>
            <a:ext cx="10515600" cy="1325563"/>
          </a:xfrm>
        </p:spPr>
        <p:txBody>
          <a:bodyPr/>
          <a:lstStyle/>
          <a:p>
            <a:r>
              <a:rPr lang="en-US" b="1" dirty="0" smtClean="0"/>
              <a:t>Project Requirements	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31" y="1092950"/>
            <a:ext cx="12023291" cy="539571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Requirements are limited, creativity is highly encouraged</a:t>
            </a:r>
          </a:p>
          <a:p>
            <a:pPr marL="0" indent="0" algn="ctr">
              <a:buNone/>
            </a:pPr>
            <a:r>
              <a:rPr lang="en-US" u="sng" dirty="0" smtClean="0"/>
              <a:t>Sumo Specifications</a:t>
            </a:r>
          </a:p>
          <a:p>
            <a:r>
              <a:rPr lang="en-US" dirty="0" smtClean="0"/>
              <a:t>Autonomous control must be fully contained, receive no external signals</a:t>
            </a:r>
          </a:p>
          <a:p>
            <a:r>
              <a:rPr lang="en-US" dirty="0" smtClean="0"/>
              <a:t>RC motion directly due to teleoperation of the operator</a:t>
            </a:r>
          </a:p>
          <a:p>
            <a:endParaRPr lang="en-US" dirty="0" smtClean="0"/>
          </a:p>
          <a:p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u="sng" dirty="0" smtClean="0"/>
              <a:t>Combat Specifications</a:t>
            </a:r>
          </a:p>
          <a:p>
            <a:r>
              <a:rPr lang="en-US" dirty="0" smtClean="0"/>
              <a:t>No size requirements</a:t>
            </a:r>
          </a:p>
          <a:p>
            <a:r>
              <a:rPr lang="en-US" dirty="0" smtClean="0"/>
              <a:t>Tethered projectiles only, no liquids, no damaging the arena</a:t>
            </a:r>
          </a:p>
          <a:p>
            <a:r>
              <a:rPr lang="en-US" dirty="0" smtClean="0"/>
              <a:t>School Restrictions </a:t>
            </a:r>
            <a:r>
              <a:rPr lang="mr-IN" dirty="0" smtClean="0"/>
              <a:t>–</a:t>
            </a:r>
            <a:r>
              <a:rPr lang="en-US" dirty="0" smtClean="0"/>
              <a:t> No projectiles, no flames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599" y="2911114"/>
            <a:ext cx="7915000" cy="14859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54904" y="6581001"/>
            <a:ext cx="2115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4/28/17, Jordan Ziegler, Slide 3</a:t>
            </a:r>
          </a:p>
        </p:txBody>
      </p:sp>
    </p:spTree>
    <p:extLst>
      <p:ext uri="{BB962C8B-B14F-4D97-AF65-F5344CB8AC3E}">
        <p14:creationId xmlns:p14="http://schemas.microsoft.com/office/powerpoint/2010/main" val="182728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65"/>
            <a:ext cx="11505537" cy="1325563"/>
          </a:xfrm>
        </p:spPr>
        <p:txBody>
          <a:bodyPr/>
          <a:lstStyle/>
          <a:p>
            <a:r>
              <a:rPr lang="en-US" b="1" dirty="0" smtClean="0"/>
              <a:t>Project Requirements </a:t>
            </a:r>
            <a:r>
              <a:rPr lang="mr-IN" b="1" dirty="0" smtClean="0"/>
              <a:t>–</a:t>
            </a:r>
            <a:r>
              <a:rPr lang="en-US" b="1" dirty="0" smtClean="0"/>
              <a:t> Engineering Requirements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32" y="1439693"/>
            <a:ext cx="3873326" cy="4487557"/>
          </a:xfrm>
        </p:spPr>
        <p:txBody>
          <a:bodyPr>
            <a:normAutofit/>
          </a:bodyPr>
          <a:lstStyle/>
          <a:p>
            <a:r>
              <a:rPr lang="en-US" dirty="0" smtClean="0"/>
              <a:t>Customer Needs generated using official competition rules</a:t>
            </a:r>
          </a:p>
          <a:p>
            <a:r>
              <a:rPr lang="en-US" dirty="0" smtClean="0"/>
              <a:t>Engineering Requirements generated using Customer Needs</a:t>
            </a:r>
          </a:p>
          <a:p>
            <a:r>
              <a:rPr lang="en-US" dirty="0" smtClean="0"/>
              <a:t>Same requirements for all competitions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34" y="1439693"/>
            <a:ext cx="7565846" cy="39156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54904" y="6581001"/>
            <a:ext cx="2141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4/28/17, Sean Sussman, Slide 4</a:t>
            </a:r>
          </a:p>
        </p:txBody>
      </p:sp>
    </p:spTree>
    <p:extLst>
      <p:ext uri="{BB962C8B-B14F-4D97-AF65-F5344CB8AC3E}">
        <p14:creationId xmlns:p14="http://schemas.microsoft.com/office/powerpoint/2010/main" val="145723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"/>
            <a:ext cx="10515600" cy="1325563"/>
          </a:xfrm>
        </p:spPr>
        <p:txBody>
          <a:bodyPr/>
          <a:lstStyle/>
          <a:p>
            <a:r>
              <a:rPr lang="en-US" b="1" dirty="0" smtClean="0"/>
              <a:t>Design Solution - Overview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31" y="1439693"/>
            <a:ext cx="11589277" cy="4487557"/>
          </a:xfrm>
        </p:spPr>
        <p:txBody>
          <a:bodyPr>
            <a:normAutofit/>
          </a:bodyPr>
          <a:lstStyle/>
          <a:p>
            <a:r>
              <a:rPr lang="en-US" dirty="0" smtClean="0"/>
              <a:t>Final Design includes two Designs</a:t>
            </a:r>
            <a:endParaRPr lang="en-US" dirty="0"/>
          </a:p>
          <a:p>
            <a:pPr marL="514350" indent="-514350">
              <a:buAutoNum type="arabicParenR"/>
            </a:pPr>
            <a:r>
              <a:rPr lang="en-US" dirty="0" smtClean="0"/>
              <a:t>A single sumo robot capable of remote and autonomous control</a:t>
            </a:r>
          </a:p>
          <a:p>
            <a:pPr marL="514350" indent="-514350">
              <a:buAutoNum type="arabicParenR"/>
            </a:pPr>
            <a:r>
              <a:rPr lang="en-US" dirty="0" smtClean="0"/>
              <a:t>A wedge-style combat shell, using same internal components as sumo </a:t>
            </a:r>
          </a:p>
          <a:p>
            <a:pPr marL="514350" indent="-514350">
              <a:buAutoNum type="arabicParenR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557" y="3214327"/>
            <a:ext cx="3629327" cy="2905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578" t="27154" r="4734" b="7476"/>
          <a:stretch/>
        </p:blipFill>
        <p:spPr>
          <a:xfrm>
            <a:off x="2232554" y="3214326"/>
            <a:ext cx="3791003" cy="2905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54904" y="6581001"/>
            <a:ext cx="2141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4/28/17, Sean Sussman, Slide 5</a:t>
            </a:r>
          </a:p>
        </p:txBody>
      </p:sp>
    </p:spTree>
    <p:extLst>
      <p:ext uri="{BB962C8B-B14F-4D97-AF65-F5344CB8AC3E}">
        <p14:creationId xmlns:p14="http://schemas.microsoft.com/office/powerpoint/2010/main" val="2980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"/>
            <a:ext cx="10515600" cy="1325563"/>
          </a:xfrm>
        </p:spPr>
        <p:txBody>
          <a:bodyPr/>
          <a:lstStyle/>
          <a:p>
            <a:r>
              <a:rPr lang="en-US" b="1" dirty="0" smtClean="0"/>
              <a:t>Design Solution </a:t>
            </a:r>
            <a:r>
              <a:rPr lang="mr-IN" b="1" dirty="0" smtClean="0"/>
              <a:t>–</a:t>
            </a:r>
            <a:r>
              <a:rPr lang="en-US" b="1" dirty="0" smtClean="0"/>
              <a:t> Mechanical Components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31" y="1439693"/>
            <a:ext cx="8190885" cy="44875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High </a:t>
            </a:r>
            <a:r>
              <a:rPr lang="en-US" dirty="0"/>
              <a:t>speed, high torque Maxon Motors: 15V, 7180-rpm, 73.1-mNm of Torque 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Two wheel design: 65 shore A hardness to maximize friction, minimize impact shock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5" name="AutoShape 2" descr="isplaying IMG_076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738" y="1990343"/>
            <a:ext cx="3174011" cy="1902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738" y="4558115"/>
            <a:ext cx="3247278" cy="15474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54904" y="6581001"/>
            <a:ext cx="2020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4/28/17, Hunter Lane, Slide 6</a:t>
            </a:r>
          </a:p>
        </p:txBody>
      </p:sp>
    </p:spTree>
    <p:extLst>
      <p:ext uri="{BB962C8B-B14F-4D97-AF65-F5344CB8AC3E}">
        <p14:creationId xmlns:p14="http://schemas.microsoft.com/office/powerpoint/2010/main" val="5343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"/>
            <a:ext cx="10515600" cy="1325563"/>
          </a:xfrm>
        </p:spPr>
        <p:txBody>
          <a:bodyPr/>
          <a:lstStyle/>
          <a:p>
            <a:r>
              <a:rPr lang="en-US" b="1" dirty="0" smtClean="0"/>
              <a:t>Design Solution </a:t>
            </a:r>
            <a:r>
              <a:rPr lang="mr-IN" b="1" dirty="0" smtClean="0"/>
              <a:t>–</a:t>
            </a:r>
            <a:r>
              <a:rPr lang="en-US" b="1" dirty="0" smtClean="0"/>
              <a:t> Mechanical Components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31" y="1439693"/>
            <a:ext cx="8190885" cy="44875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Hardened steel gears: 3-stage 6,4:1 reduction ratio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6 neodymium magnets to increase downward force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5" name="AutoShape 2" descr="isplaying IMG_076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094" y="2073829"/>
            <a:ext cx="4702745" cy="15455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422" y="4502936"/>
            <a:ext cx="1939897" cy="16066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54904" y="6581001"/>
            <a:ext cx="2070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4/28/17, Hunter Lane, Slide 7</a:t>
            </a:r>
          </a:p>
        </p:txBody>
      </p:sp>
    </p:spTree>
    <p:extLst>
      <p:ext uri="{BB962C8B-B14F-4D97-AF65-F5344CB8AC3E}">
        <p14:creationId xmlns:p14="http://schemas.microsoft.com/office/powerpoint/2010/main" val="42120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"/>
            <a:ext cx="10515600" cy="1325563"/>
          </a:xfrm>
        </p:spPr>
        <p:txBody>
          <a:bodyPr/>
          <a:lstStyle/>
          <a:p>
            <a:r>
              <a:rPr lang="en-US" b="1" dirty="0" smtClean="0"/>
              <a:t>Design Solution </a:t>
            </a:r>
            <a:r>
              <a:rPr lang="mr-IN" b="1" dirty="0" smtClean="0"/>
              <a:t>–</a:t>
            </a:r>
            <a:r>
              <a:rPr lang="en-US" b="1" dirty="0" smtClean="0"/>
              <a:t>  Electrical Components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31" y="1439693"/>
            <a:ext cx="11395260" cy="50247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 smtClean="0"/>
              <a:t>Sabertooth</a:t>
            </a:r>
            <a:r>
              <a:rPr lang="en-US" dirty="0" smtClean="0"/>
              <a:t> 2x32 Dual-Speed-Controller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Supply 15-30V and 32 Amps per </a:t>
            </a:r>
            <a:r>
              <a:rPr lang="en-US" dirty="0" smtClean="0"/>
              <a:t>channel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 Reads RC </a:t>
            </a:r>
            <a:r>
              <a:rPr lang="en-US" dirty="0"/>
              <a:t>&amp; autonomous </a:t>
            </a:r>
            <a:r>
              <a:rPr lang="en-US" dirty="0" smtClean="0"/>
              <a:t>inputs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Arduino Uno for Autonomous Control</a:t>
            </a:r>
          </a:p>
        </p:txBody>
      </p:sp>
      <p:sp>
        <p:nvSpPr>
          <p:cNvPr id="5" name="AutoShape 2" descr="isplaying IMG_076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800" y="1564984"/>
            <a:ext cx="2874170" cy="1982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685413" y="3781718"/>
            <a:ext cx="2276757" cy="29419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54904" y="6581001"/>
            <a:ext cx="2089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4/28/17, Graham Rose, Slide 8</a:t>
            </a:r>
          </a:p>
        </p:txBody>
      </p:sp>
    </p:spTree>
    <p:extLst>
      <p:ext uri="{BB962C8B-B14F-4D97-AF65-F5344CB8AC3E}">
        <p14:creationId xmlns:p14="http://schemas.microsoft.com/office/powerpoint/2010/main" val="18196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"/>
            <a:ext cx="10515600" cy="1325563"/>
          </a:xfrm>
        </p:spPr>
        <p:txBody>
          <a:bodyPr/>
          <a:lstStyle/>
          <a:p>
            <a:r>
              <a:rPr lang="en-US" b="1" dirty="0" smtClean="0"/>
              <a:t>Design Solution </a:t>
            </a:r>
            <a:r>
              <a:rPr lang="mr-IN" b="1" dirty="0" smtClean="0"/>
              <a:t>–</a:t>
            </a:r>
            <a:r>
              <a:rPr lang="en-US" b="1" dirty="0" smtClean="0"/>
              <a:t>  Electrical Components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32" y="1439693"/>
            <a:ext cx="5988372" cy="52235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2 </a:t>
            </a:r>
            <a:r>
              <a:rPr lang="en-US" dirty="0" err="1" smtClean="0"/>
              <a:t>Pepperl+Fuchs</a:t>
            </a:r>
            <a:r>
              <a:rPr lang="en-US" dirty="0" smtClean="0"/>
              <a:t> infrared sensor for opponent </a:t>
            </a:r>
            <a:r>
              <a:rPr lang="en-US" dirty="0"/>
              <a:t>d</a:t>
            </a:r>
            <a:r>
              <a:rPr lang="en-US" dirty="0" smtClean="0"/>
              <a:t>etection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4 QTR1A contrast sensors for edge detection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Lithium polymer battery: 30C, 2200mah </a:t>
            </a:r>
          </a:p>
        </p:txBody>
      </p:sp>
      <p:sp>
        <p:nvSpPr>
          <p:cNvPr id="5" name="AutoShape 2" descr="isplaying IMG_076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028" y="1107168"/>
            <a:ext cx="3785853" cy="2451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028" y="4347736"/>
            <a:ext cx="3850676" cy="13564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54904" y="6581001"/>
            <a:ext cx="2089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4/28/17, Graham Rose, Slide 9</a:t>
            </a:r>
          </a:p>
        </p:txBody>
      </p:sp>
    </p:spTree>
    <p:extLst>
      <p:ext uri="{BB962C8B-B14F-4D97-AF65-F5344CB8AC3E}">
        <p14:creationId xmlns:p14="http://schemas.microsoft.com/office/powerpoint/2010/main" val="6343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3374</TotalTime>
  <Words>658</Words>
  <Application>Microsoft Office PowerPoint</Application>
  <PresentationFormat>Widescreen</PresentationFormat>
  <Paragraphs>145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Mangal</vt:lpstr>
      <vt:lpstr>Office Theme</vt:lpstr>
      <vt:lpstr>Sumo Team A Team 8</vt:lpstr>
      <vt:lpstr>Project Description  </vt:lpstr>
      <vt:lpstr>Project Requirements </vt:lpstr>
      <vt:lpstr>Project Requirements – Engineering Requirements</vt:lpstr>
      <vt:lpstr>Design Solution - Overview</vt:lpstr>
      <vt:lpstr>Design Solution – Mechanical Components</vt:lpstr>
      <vt:lpstr>Design Solution – Mechanical Components</vt:lpstr>
      <vt:lpstr>Design Solution –  Electrical Components</vt:lpstr>
      <vt:lpstr>Design Solution –  Electrical Components</vt:lpstr>
      <vt:lpstr>Manufacturing – Sumo Frame</vt:lpstr>
      <vt:lpstr>Manufacturing – Combat Shell</vt:lpstr>
      <vt:lpstr>Manufacturing – Electronical Circuit</vt:lpstr>
      <vt:lpstr>Manufacturing - Programming</vt:lpstr>
      <vt:lpstr>Testing Proofs </vt:lpstr>
      <vt:lpstr>A special thank you to… </vt:lpstr>
      <vt:lpstr>Sponsors </vt:lpstr>
      <vt:lpstr>References </vt:lpstr>
      <vt:lpstr>Questions?</vt:lpstr>
      <vt:lpstr>Manufacturing - Programming</vt:lpstr>
    </vt:vector>
  </TitlesOfParts>
  <Company>Northern Arizona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            Ball</dc:title>
  <dc:creator>NAU Student</dc:creator>
  <cp:lastModifiedBy>Jordan Ziegler</cp:lastModifiedBy>
  <cp:revision>204</cp:revision>
  <dcterms:created xsi:type="dcterms:W3CDTF">2016-09-24T22:51:21Z</dcterms:created>
  <dcterms:modified xsi:type="dcterms:W3CDTF">2017-05-02T21:05:54Z</dcterms:modified>
</cp:coreProperties>
</file>